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7" r:id="rId11"/>
    <p:sldId id="265" r:id="rId12"/>
    <p:sldId id="266" r:id="rId13"/>
    <p:sldId id="267" r:id="rId14"/>
    <p:sldId id="268" r:id="rId15"/>
    <p:sldId id="269" r:id="rId16"/>
    <p:sldId id="274" r:id="rId17"/>
    <p:sldId id="270" r:id="rId18"/>
    <p:sldId id="271" r:id="rId19"/>
    <p:sldId id="272" r:id="rId20"/>
    <p:sldId id="273" r:id="rId21"/>
    <p:sldId id="276" r:id="rId22"/>
    <p:sldId id="275" r:id="rId23"/>
    <p:sldId id="278" r:id="rId24"/>
    <p:sldId id="279" r:id="rId25"/>
  </p:sldIdLst>
  <p:sldSz cx="9144000" cy="5143500" type="screen16x9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588" autoAdjust="0"/>
  </p:normalViewPr>
  <p:slideViewPr>
    <p:cSldViewPr>
      <p:cViewPr varScale="1">
        <p:scale>
          <a:sx n="95" d="100"/>
          <a:sy n="95" d="100"/>
        </p:scale>
        <p:origin x="-571" y="-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A146985-6923-4EE5-9DA7-04E3116E60F8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652C40B-E4B5-441E-A22F-F03222624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845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32943" indent="-232943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2C40B-E4B5-441E-A22F-F03222624C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22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2C40B-E4B5-441E-A22F-F03222624C2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298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2C40B-E4B5-441E-A22F-F03222624C2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49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2C40B-E4B5-441E-A22F-F03222624C2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128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2C40B-E4B5-441E-A22F-F03222624C2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222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32943" indent="-232943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2C40B-E4B5-441E-A22F-F03222624C2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98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32943" indent="-232943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52C40B-E4B5-441E-A22F-F03222624C2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659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28700"/>
            <a:ext cx="7848600" cy="1445419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628900"/>
            <a:ext cx="6400800" cy="131445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2548890"/>
            <a:ext cx="7848600" cy="11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440055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44005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771651"/>
            <a:ext cx="7772400" cy="1650206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470149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3449574"/>
            <a:ext cx="7848600" cy="11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55014"/>
            <a:ext cx="4038600" cy="35387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55014"/>
            <a:ext cx="4038600" cy="35387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57300"/>
            <a:ext cx="3931920" cy="47982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393192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257300"/>
            <a:ext cx="3931920" cy="47982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1828800"/>
            <a:ext cx="393192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806462" y="3034268"/>
            <a:ext cx="353187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060"/>
            <a:ext cx="2139696" cy="946404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594060"/>
            <a:ext cx="5715000" cy="418338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597915"/>
            <a:ext cx="2139696" cy="31827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684114" y="2684956"/>
            <a:ext cx="418338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60"/>
            <a:ext cx="2142680" cy="94869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628651"/>
            <a:ext cx="5904390" cy="4125342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2139696" cy="31821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65590"/>
            <a:ext cx="9144000" cy="1714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00050"/>
            <a:ext cx="8229600" cy="742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274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3716"/>
            <a:ext cx="2895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226B59EA-4D95-46E2-8BF0-03C777413EFA}" type="datetimeFigureOut">
              <a:rPr lang="en-US" smtClean="0"/>
              <a:t>2/18/2016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3716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8E1F3FA6-04AA-45A2-871B-399E133089E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minimum spanning trees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CS340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80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G be an undirected connected graph with distinct edge weight. Let </a:t>
            </a:r>
            <a:r>
              <a:rPr lang="en-US" dirty="0" err="1"/>
              <a:t>emax</a:t>
            </a:r>
            <a:r>
              <a:rPr lang="en-US" dirty="0"/>
              <a:t> be the edge with maximum weight and </a:t>
            </a:r>
            <a:r>
              <a:rPr lang="en-US" dirty="0" err="1"/>
              <a:t>emin</a:t>
            </a:r>
            <a:r>
              <a:rPr lang="en-US" dirty="0"/>
              <a:t> the edge with minimum weight. Which of the following statements is false? </a:t>
            </a:r>
          </a:p>
          <a:p>
            <a:pPr lvl="1"/>
            <a:r>
              <a:rPr lang="en-US" dirty="0" smtClean="0"/>
              <a:t>Every </a:t>
            </a:r>
            <a:r>
              <a:rPr lang="en-US" dirty="0"/>
              <a:t>minimum spanning tree of G must contain </a:t>
            </a:r>
            <a:r>
              <a:rPr lang="en-US" dirty="0" err="1" smtClean="0"/>
              <a:t>emin</a:t>
            </a:r>
            <a:endParaRPr lang="en-US" dirty="0"/>
          </a:p>
          <a:p>
            <a:pPr lvl="1"/>
            <a:r>
              <a:rPr lang="en-US" dirty="0"/>
              <a:t>If </a:t>
            </a:r>
            <a:r>
              <a:rPr lang="en-US" dirty="0" err="1"/>
              <a:t>emax</a:t>
            </a:r>
            <a:r>
              <a:rPr lang="en-US" dirty="0"/>
              <a:t> is in a minimum spanning tree, then its removal must disconnect G</a:t>
            </a:r>
          </a:p>
          <a:p>
            <a:pPr lvl="1"/>
            <a:r>
              <a:rPr lang="en-US" dirty="0"/>
              <a:t>No minimum spanning tree contains </a:t>
            </a:r>
            <a:r>
              <a:rPr lang="en-US" dirty="0" err="1"/>
              <a:t>emax</a:t>
            </a:r>
            <a:endParaRPr lang="en-US" dirty="0"/>
          </a:p>
          <a:p>
            <a:pPr lvl="1"/>
            <a:r>
              <a:rPr lang="en-US" dirty="0"/>
              <a:t>G has a unique minimum spanning tree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309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Kruskal's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disjoint sets</a:t>
            </a:r>
          </a:p>
          <a:p>
            <a:r>
              <a:rPr lang="en-US" dirty="0" smtClean="0"/>
              <a:t>The </a:t>
            </a:r>
            <a:r>
              <a:rPr lang="en-US" dirty="0"/>
              <a:t>set A is a forest whose vertices </a:t>
            </a:r>
            <a:r>
              <a:rPr lang="en-US" dirty="0" smtClean="0"/>
              <a:t>are all </a:t>
            </a:r>
            <a:r>
              <a:rPr lang="en-US" dirty="0"/>
              <a:t>those of the given graph.</a:t>
            </a:r>
          </a:p>
          <a:p>
            <a:r>
              <a:rPr lang="en-US" dirty="0" err="1" smtClean="0"/>
              <a:t>Kruskal’s</a:t>
            </a:r>
            <a:r>
              <a:rPr lang="en-US" dirty="0" smtClean="0"/>
              <a:t> </a:t>
            </a:r>
            <a:r>
              <a:rPr lang="en-US" dirty="0"/>
              <a:t>algorithm finds a safe edge to add to the growing forest by finding, of </a:t>
            </a:r>
            <a:r>
              <a:rPr lang="en-US" dirty="0" smtClean="0"/>
              <a:t>all the </a:t>
            </a:r>
            <a:r>
              <a:rPr lang="en-US" dirty="0"/>
              <a:t>edges that connect any two trees in the forest, an edge </a:t>
            </a:r>
            <a:r>
              <a:rPr lang="en-US" dirty="0" smtClean="0"/>
              <a:t>(</a:t>
            </a:r>
            <a:r>
              <a:rPr lang="en-US" dirty="0" err="1" smtClean="0"/>
              <a:t>u,v</a:t>
            </a:r>
            <a:r>
              <a:rPr lang="en-US" dirty="0" smtClean="0"/>
              <a:t>) </a:t>
            </a:r>
            <a:r>
              <a:rPr lang="en-US" dirty="0"/>
              <a:t>of least weight</a:t>
            </a:r>
            <a:r>
              <a:rPr lang="en-US" dirty="0" smtClean="0"/>
              <a:t>.</a:t>
            </a:r>
          </a:p>
          <a:p>
            <a:r>
              <a:rPr lang="en-US" dirty="0"/>
              <a:t>Q</a:t>
            </a:r>
            <a:r>
              <a:rPr lang="en-US" dirty="0" smtClean="0"/>
              <a:t>ualifies </a:t>
            </a:r>
            <a:r>
              <a:rPr lang="en-US" dirty="0"/>
              <a:t>as a greedy algorithm </a:t>
            </a:r>
            <a:r>
              <a:rPr lang="en-US" dirty="0" smtClean="0"/>
              <a:t>because at </a:t>
            </a:r>
            <a:r>
              <a:rPr lang="en-US" dirty="0"/>
              <a:t>each step it adds to the forest an edge of least possible </a:t>
            </a:r>
            <a:r>
              <a:rPr lang="en-US" dirty="0" smtClean="0"/>
              <a:t>weight.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90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Kruskal's</a:t>
            </a:r>
            <a:r>
              <a:rPr lang="en-US" dirty="0" smtClean="0"/>
              <a:t> Algorithm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1" t="28197" r="18370" b="21345"/>
          <a:stretch/>
        </p:blipFill>
        <p:spPr bwMode="auto">
          <a:xfrm>
            <a:off x="1524000" y="1428750"/>
            <a:ext cx="6199732" cy="280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9965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Kruskal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2209800" cy="3657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Considers edges in order of weight</a:t>
            </a:r>
          </a:p>
          <a:p>
            <a:r>
              <a:rPr lang="en-US" dirty="0" smtClean="0"/>
              <a:t>Edge is added if its two ends are parts of different trees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58" t="14332" r="24909" b="4750"/>
          <a:stretch/>
        </p:blipFill>
        <p:spPr bwMode="auto">
          <a:xfrm>
            <a:off x="2819400" y="18331"/>
            <a:ext cx="6163899" cy="5127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5490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8" t="24490" r="23978" b="13553"/>
          <a:stretch/>
        </p:blipFill>
        <p:spPr bwMode="auto">
          <a:xfrm>
            <a:off x="526409" y="256039"/>
            <a:ext cx="7504981" cy="4735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2206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Kruskal</a:t>
            </a:r>
            <a:r>
              <a:rPr lang="en-US" dirty="0" smtClean="0"/>
              <a:t> Complexity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r>
                  <a:rPr lang="en-US" dirty="0"/>
                  <a:t>Initialize A: </a:t>
                </a:r>
                <a:r>
                  <a:rPr lang="en-US" dirty="0" smtClean="0"/>
                  <a:t>	O(1)</a:t>
                </a:r>
                <a:endParaRPr lang="en-US" dirty="0"/>
              </a:p>
              <a:p>
                <a:r>
                  <a:rPr lang="en-US" dirty="0"/>
                  <a:t>First for loop</a:t>
                </a:r>
                <a:r>
                  <a:rPr lang="en-US" dirty="0" smtClean="0"/>
                  <a:t>:	|V| </a:t>
                </a:r>
                <a:r>
                  <a:rPr lang="en-US" dirty="0"/>
                  <a:t>MAKE-SETs</a:t>
                </a:r>
              </a:p>
              <a:p>
                <a:r>
                  <a:rPr lang="en-US" dirty="0"/>
                  <a:t>Sort E</a:t>
                </a:r>
                <a:r>
                  <a:rPr lang="en-US" dirty="0" smtClean="0"/>
                  <a:t>:		O(E </a:t>
                </a:r>
                <a:r>
                  <a:rPr lang="en-US" dirty="0" err="1" smtClean="0"/>
                  <a:t>lg</a:t>
                </a:r>
                <a:r>
                  <a:rPr lang="en-US" dirty="0" smtClean="0"/>
                  <a:t> E)</a:t>
                </a:r>
                <a:endParaRPr lang="en-US" dirty="0"/>
              </a:p>
              <a:p>
                <a:r>
                  <a:rPr lang="en-US" dirty="0"/>
                  <a:t>Second </a:t>
                </a:r>
                <a:r>
                  <a:rPr lang="en-US" dirty="0" smtClean="0"/>
                  <a:t>for </a:t>
                </a:r>
                <a:r>
                  <a:rPr lang="en-US" dirty="0"/>
                  <a:t>loop: </a:t>
                </a:r>
                <a:r>
                  <a:rPr lang="en-US" dirty="0" smtClean="0"/>
                  <a:t>	O(E) </a:t>
                </a:r>
                <a:r>
                  <a:rPr lang="en-US" dirty="0"/>
                  <a:t>FIND-SETs and </a:t>
                </a:r>
                <a:r>
                  <a:rPr lang="en-US" dirty="0" smtClean="0"/>
                  <a:t>UNIONs</a:t>
                </a:r>
              </a:p>
              <a:p>
                <a:endParaRPr lang="en-US" dirty="0"/>
              </a:p>
              <a:p>
                <a:r>
                  <a:rPr lang="en-US" dirty="0"/>
                  <a:t>Assuming </a:t>
                </a:r>
                <a:r>
                  <a:rPr lang="en-US" dirty="0" smtClean="0"/>
                  <a:t>efficient </a:t>
                </a:r>
                <a:r>
                  <a:rPr lang="en-US" dirty="0"/>
                  <a:t>implementation of disjoint-set data </a:t>
                </a:r>
                <a:r>
                  <a:rPr lang="en-US" dirty="0" smtClean="0"/>
                  <a:t>structure that </a:t>
                </a:r>
                <a:r>
                  <a:rPr lang="en-US" dirty="0"/>
                  <a:t>uses union by rank and path compression:</a:t>
                </a:r>
              </a:p>
              <a:p>
                <a:r>
                  <a:rPr lang="en-US" dirty="0" smtClean="0"/>
                  <a:t>O((V+E) </a:t>
                </a:r>
                <a:r>
                  <a:rPr lang="el-GR" dirty="0" smtClean="0"/>
                  <a:t>α</a:t>
                </a:r>
                <a:r>
                  <a:rPr lang="en-US" dirty="0" smtClean="0"/>
                  <a:t>(V)) + O(E </a:t>
                </a:r>
                <a:r>
                  <a:rPr lang="en-US" dirty="0" err="1" smtClean="0"/>
                  <a:t>lg</a:t>
                </a:r>
                <a:r>
                  <a:rPr lang="en-US" dirty="0" smtClean="0"/>
                  <a:t> E)</a:t>
                </a:r>
                <a:endParaRPr lang="en-US" dirty="0"/>
              </a:p>
              <a:p>
                <a:r>
                  <a:rPr lang="en-US" dirty="0"/>
                  <a:t>Since G is connected, </a:t>
                </a:r>
                <a:r>
                  <a:rPr lang="en-US" dirty="0" smtClean="0"/>
                  <a:t>|E| ≥ |V| - 1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US" i="1" smtClean="0">
                            <a:latin typeface="Cambria Math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US" dirty="0" smtClean="0"/>
                  <a:t> </a:t>
                </a:r>
                <a:r>
                  <a:rPr lang="en-US" dirty="0"/>
                  <a:t>O</a:t>
                </a:r>
                <a:r>
                  <a:rPr lang="en-US" dirty="0" smtClean="0"/>
                  <a:t>((E</a:t>
                </a:r>
                <a:r>
                  <a:rPr lang="en-US" dirty="0"/>
                  <a:t>) </a:t>
                </a:r>
                <a:r>
                  <a:rPr lang="el-GR" dirty="0"/>
                  <a:t>α</a:t>
                </a:r>
                <a:r>
                  <a:rPr lang="en-US" dirty="0"/>
                  <a:t>(V)) + O(E lg E)</a:t>
                </a:r>
              </a:p>
              <a:p>
                <a:r>
                  <a:rPr lang="el-GR" dirty="0"/>
                  <a:t>α </a:t>
                </a:r>
                <a:r>
                  <a:rPr lang="en-US" dirty="0" smtClean="0"/>
                  <a:t>|V| = O(</a:t>
                </a:r>
                <a:r>
                  <a:rPr lang="en-US" dirty="0" err="1" smtClean="0"/>
                  <a:t>lg</a:t>
                </a:r>
                <a:r>
                  <a:rPr lang="en-US" dirty="0" smtClean="0"/>
                  <a:t> V) = O(</a:t>
                </a:r>
                <a:r>
                  <a:rPr lang="en-US" dirty="0" err="1" smtClean="0"/>
                  <a:t>lg</a:t>
                </a:r>
                <a:r>
                  <a:rPr lang="en-US" dirty="0" smtClean="0"/>
                  <a:t> E)</a:t>
                </a:r>
                <a:endParaRPr lang="en-US" dirty="0"/>
              </a:p>
              <a:p>
                <a:r>
                  <a:rPr lang="en-US" dirty="0"/>
                  <a:t>Therefore, total time is </a:t>
                </a:r>
                <a:r>
                  <a:rPr lang="en-US" dirty="0" smtClean="0"/>
                  <a:t>O(E </a:t>
                </a:r>
                <a:r>
                  <a:rPr lang="en-US" dirty="0" err="1" smtClean="0"/>
                  <a:t>lg</a:t>
                </a:r>
                <a:r>
                  <a:rPr lang="en-US" dirty="0" smtClean="0"/>
                  <a:t> E)</a:t>
                </a:r>
                <a:endParaRPr lang="en-US" dirty="0"/>
              </a:p>
              <a:p>
                <a:r>
                  <a:rPr lang="en-US" dirty="0" smtClean="0"/>
                  <a:t>|E| ≤ |V|</a:t>
                </a:r>
                <a:r>
                  <a:rPr lang="en-US" baseline="30000" dirty="0" smtClean="0"/>
                  <a:t>2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pos m:val="top"/>
                        <m:ctrlPr>
                          <a:rPr lang="en-US" i="1">
                            <a:latin typeface="Cambria Math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US" dirty="0" smtClean="0"/>
                  <a:t> </a:t>
                </a:r>
                <a:r>
                  <a:rPr lang="en-US" dirty="0" err="1" smtClean="0"/>
                  <a:t>lg</a:t>
                </a:r>
                <a:r>
                  <a:rPr lang="en-US" dirty="0" smtClean="0"/>
                  <a:t> |E| = O(2 </a:t>
                </a:r>
                <a:r>
                  <a:rPr lang="en-US" dirty="0" err="1"/>
                  <a:t>lg</a:t>
                </a:r>
                <a:r>
                  <a:rPr lang="en-US" dirty="0"/>
                  <a:t> </a:t>
                </a:r>
                <a:r>
                  <a:rPr lang="en-US" dirty="0" smtClean="0"/>
                  <a:t>V) = O(</a:t>
                </a:r>
                <a:r>
                  <a:rPr lang="en-US" dirty="0" err="1" smtClean="0"/>
                  <a:t>lg</a:t>
                </a:r>
                <a:r>
                  <a:rPr lang="en-US" dirty="0" smtClean="0"/>
                  <a:t> V)</a:t>
                </a:r>
              </a:p>
              <a:p>
                <a:r>
                  <a:rPr lang="en-US" b="1" dirty="0" smtClean="0"/>
                  <a:t>O(E </a:t>
                </a:r>
                <a:r>
                  <a:rPr lang="en-US" b="1" dirty="0" err="1" smtClean="0"/>
                  <a:t>lg</a:t>
                </a:r>
                <a:r>
                  <a:rPr lang="en-US" b="1" dirty="0" smtClean="0"/>
                  <a:t> V)</a:t>
                </a:r>
                <a:endParaRPr lang="en-US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74" t="-1833" r="-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8033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 </a:t>
            </a:r>
            <a:r>
              <a:rPr lang="en-US" dirty="0" err="1" smtClean="0"/>
              <a:t>Kruskal's</a:t>
            </a:r>
            <a:r>
              <a:rPr lang="en-US" dirty="0" smtClean="0"/>
              <a:t> algorithm</a:t>
            </a:r>
            <a:br>
              <a:rPr lang="en-US" dirty="0" smtClean="0"/>
            </a:br>
            <a:r>
              <a:rPr lang="en-US" dirty="0" smtClean="0"/>
              <a:t>on this graph.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276350"/>
            <a:ext cx="2185987" cy="271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8745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4191000" cy="3657600"/>
          </a:xfrm>
        </p:spPr>
        <p:txBody>
          <a:bodyPr/>
          <a:lstStyle/>
          <a:p>
            <a:r>
              <a:rPr lang="en-US" dirty="0"/>
              <a:t>Builds one tree, so A is always a tree.</a:t>
            </a:r>
          </a:p>
          <a:p>
            <a:r>
              <a:rPr lang="en-US" dirty="0"/>
              <a:t>Starts from an arbitrary “root” r.</a:t>
            </a:r>
          </a:p>
          <a:p>
            <a:r>
              <a:rPr lang="en-US" dirty="0"/>
              <a:t>At each step, find a light edge crossing cut </a:t>
            </a:r>
            <a:r>
              <a:rPr lang="en-US" dirty="0" smtClean="0"/>
              <a:t>(V</a:t>
            </a:r>
            <a:r>
              <a:rPr lang="en-US" baseline="-25000" dirty="0" smtClean="0"/>
              <a:t>A</a:t>
            </a:r>
            <a:r>
              <a:rPr lang="en-US" dirty="0" smtClean="0"/>
              <a:t>, V-V</a:t>
            </a:r>
            <a:r>
              <a:rPr lang="en-US" baseline="-25000" dirty="0" smtClean="0"/>
              <a:t>A</a:t>
            </a:r>
            <a:r>
              <a:rPr lang="en-US" dirty="0" smtClean="0"/>
              <a:t>), </a:t>
            </a:r>
            <a:r>
              <a:rPr lang="en-US" dirty="0"/>
              <a:t>where V</a:t>
            </a:r>
            <a:r>
              <a:rPr lang="en-US" baseline="-25000" dirty="0"/>
              <a:t>A</a:t>
            </a:r>
            <a:r>
              <a:rPr lang="en-US" dirty="0"/>
              <a:t> </a:t>
            </a:r>
            <a:r>
              <a:rPr lang="en-US" dirty="0" smtClean="0"/>
              <a:t>= vertices that </a:t>
            </a:r>
            <a:r>
              <a:rPr lang="en-US" dirty="0"/>
              <a:t>A is incident on. Add this edge to </a:t>
            </a:r>
            <a:r>
              <a:rPr lang="en-US" dirty="0" smtClean="0"/>
              <a:t>A.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9" t="27085" r="44406" b="30707"/>
          <a:stretch/>
        </p:blipFill>
        <p:spPr bwMode="auto">
          <a:xfrm>
            <a:off x="4876800" y="1352550"/>
            <a:ext cx="4054415" cy="3226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1575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find the lightest edge quickly? </a:t>
            </a:r>
            <a:br>
              <a:rPr lang="en-US" dirty="0" smtClean="0"/>
            </a:br>
            <a:r>
              <a:rPr lang="en-US" dirty="0" smtClean="0"/>
              <a:t>Use </a:t>
            </a:r>
            <a:r>
              <a:rPr lang="en-US" dirty="0"/>
              <a:t>a priority </a:t>
            </a:r>
            <a:r>
              <a:rPr lang="en-US" dirty="0" smtClean="0"/>
              <a:t>queue:</a:t>
            </a:r>
            <a:endParaRPr lang="en-US" dirty="0"/>
          </a:p>
          <a:p>
            <a:pPr lvl="1"/>
            <a:r>
              <a:rPr lang="en-US" dirty="0"/>
              <a:t>Each object is a vertex in V </a:t>
            </a:r>
            <a:r>
              <a:rPr lang="en-US" dirty="0" smtClean="0"/>
              <a:t>- </a:t>
            </a:r>
            <a:r>
              <a:rPr lang="en-US" dirty="0"/>
              <a:t>V</a:t>
            </a:r>
            <a:r>
              <a:rPr lang="en-US" baseline="-25000" dirty="0"/>
              <a:t>A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Key of is minimum weight of any edge </a:t>
            </a:r>
            <a:r>
              <a:rPr lang="en-US" dirty="0" smtClean="0"/>
              <a:t>(</a:t>
            </a:r>
            <a:r>
              <a:rPr lang="en-US" dirty="0" err="1" smtClean="0"/>
              <a:t>u,v</a:t>
            </a:r>
            <a:r>
              <a:rPr lang="en-US" dirty="0" smtClean="0"/>
              <a:t>) </a:t>
            </a:r>
            <a:r>
              <a:rPr lang="en-US" dirty="0"/>
              <a:t>where u </a:t>
            </a:r>
            <a:r>
              <a:rPr lang="en-US" dirty="0" smtClean="0">
                <a:latin typeface="Cambria Math"/>
                <a:ea typeface="Cambria Math"/>
              </a:rPr>
              <a:t>∈</a:t>
            </a:r>
            <a:r>
              <a:rPr lang="en-US" dirty="0" smtClean="0"/>
              <a:t> </a:t>
            </a:r>
            <a:r>
              <a:rPr lang="en-US" dirty="0"/>
              <a:t>V</a:t>
            </a:r>
            <a:r>
              <a:rPr lang="en-US" baseline="-25000" dirty="0"/>
              <a:t>A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Then the vertex returned by EXTRACT-MIN is </a:t>
            </a:r>
            <a:r>
              <a:rPr lang="en-US" dirty="0" smtClean="0"/>
              <a:t>v such </a:t>
            </a:r>
            <a:r>
              <a:rPr lang="en-US" dirty="0"/>
              <a:t>that there exists u </a:t>
            </a:r>
            <a:r>
              <a:rPr lang="en-US" dirty="0">
                <a:latin typeface="Cambria Math"/>
                <a:ea typeface="Cambria Math"/>
              </a:rPr>
              <a:t>∈</a:t>
            </a:r>
            <a:r>
              <a:rPr lang="en-US" dirty="0" smtClean="0"/>
              <a:t> VA and (</a:t>
            </a:r>
            <a:r>
              <a:rPr lang="en-US" dirty="0" err="1" smtClean="0"/>
              <a:t>u,v</a:t>
            </a:r>
            <a:r>
              <a:rPr lang="en-US" dirty="0" smtClean="0"/>
              <a:t>) </a:t>
            </a:r>
            <a:r>
              <a:rPr lang="en-US" dirty="0"/>
              <a:t>is light edge crossing </a:t>
            </a:r>
            <a:r>
              <a:rPr lang="en-US" dirty="0" smtClean="0"/>
              <a:t>(V</a:t>
            </a:r>
            <a:r>
              <a:rPr lang="en-US" baseline="-25000" dirty="0" smtClean="0"/>
              <a:t>A</a:t>
            </a:r>
            <a:r>
              <a:rPr lang="en-US" dirty="0" smtClean="0"/>
              <a:t>, V-V</a:t>
            </a:r>
            <a:r>
              <a:rPr lang="en-US" baseline="-25000" dirty="0" smtClean="0"/>
              <a:t>A</a:t>
            </a:r>
            <a:r>
              <a:rPr lang="en-US" dirty="0"/>
              <a:t>/.</a:t>
            </a:r>
          </a:p>
          <a:p>
            <a:r>
              <a:rPr lang="en-US" dirty="0"/>
              <a:t>Key of </a:t>
            </a:r>
            <a:r>
              <a:rPr lang="en-US" dirty="0" smtClean="0"/>
              <a:t>v is </a:t>
            </a:r>
            <a:r>
              <a:rPr lang="en-US" dirty="0" smtClean="0">
                <a:latin typeface="Cambria Math"/>
                <a:ea typeface="Cambria Math"/>
              </a:rPr>
              <a:t>∞</a:t>
            </a:r>
            <a:r>
              <a:rPr lang="en-US" dirty="0"/>
              <a:t> </a:t>
            </a:r>
            <a:r>
              <a:rPr lang="en-US" dirty="0" smtClean="0"/>
              <a:t>if v is </a:t>
            </a:r>
            <a:r>
              <a:rPr lang="en-US" dirty="0"/>
              <a:t>not adjacent to any vertices in V</a:t>
            </a:r>
            <a:r>
              <a:rPr lang="en-US" baseline="-25000" dirty="0"/>
              <a:t>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24800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Algorithm</a:t>
            </a:r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87" t="17417" r="41190" b="34418"/>
          <a:stretch/>
        </p:blipFill>
        <p:spPr bwMode="auto">
          <a:xfrm>
            <a:off x="381000" y="1047750"/>
            <a:ext cx="4959526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733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Minimum Spanning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Given connected graph G with positive edge weights, find a </a:t>
            </a:r>
            <a:r>
              <a:rPr lang="en-US" dirty="0" smtClean="0"/>
              <a:t>minimum </a:t>
            </a:r>
            <a:r>
              <a:rPr lang="en-US" dirty="0"/>
              <a:t>weight set of edges that connects all of the vertices.</a:t>
            </a:r>
          </a:p>
        </p:txBody>
      </p:sp>
    </p:spTree>
    <p:extLst>
      <p:ext uri="{BB962C8B-B14F-4D97-AF65-F5344CB8AC3E}">
        <p14:creationId xmlns:p14="http://schemas.microsoft.com/office/powerpoint/2010/main" val="3875507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Prim's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3" t="13543" r="26705" b="4863"/>
          <a:stretch/>
        </p:blipFill>
        <p:spPr bwMode="auto">
          <a:xfrm>
            <a:off x="4038600" y="20437"/>
            <a:ext cx="4953000" cy="5123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3074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 Efficiency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Q is a binary heap.</a:t>
            </a:r>
          </a:p>
          <a:p>
            <a:r>
              <a:rPr lang="en-US" dirty="0"/>
              <a:t>Initialize Q and first for loop: </a:t>
            </a:r>
            <a:r>
              <a:rPr lang="en-US" dirty="0" smtClean="0"/>
              <a:t>	O(V </a:t>
            </a:r>
            <a:r>
              <a:rPr lang="en-US" dirty="0" err="1"/>
              <a:t>lg</a:t>
            </a:r>
            <a:r>
              <a:rPr lang="en-US" dirty="0"/>
              <a:t> </a:t>
            </a:r>
            <a:r>
              <a:rPr lang="en-US" dirty="0" smtClean="0"/>
              <a:t>V)</a:t>
            </a:r>
            <a:endParaRPr lang="en-US" dirty="0"/>
          </a:p>
          <a:p>
            <a:r>
              <a:rPr lang="en-US" dirty="0"/>
              <a:t>Decrease key of r</a:t>
            </a:r>
            <a:r>
              <a:rPr lang="en-US" dirty="0" smtClean="0"/>
              <a:t>:			O(</a:t>
            </a:r>
            <a:r>
              <a:rPr lang="en-US" dirty="0" err="1" smtClean="0"/>
              <a:t>lg</a:t>
            </a:r>
            <a:r>
              <a:rPr lang="en-US" dirty="0" smtClean="0"/>
              <a:t> V)</a:t>
            </a:r>
            <a:endParaRPr lang="en-US" dirty="0"/>
          </a:p>
          <a:p>
            <a:r>
              <a:rPr lang="en-US" dirty="0"/>
              <a:t>while loop: </a:t>
            </a:r>
            <a:r>
              <a:rPr lang="en-US" dirty="0" smtClean="0"/>
              <a:t>		|V| </a:t>
            </a:r>
            <a:r>
              <a:rPr lang="en-US" dirty="0"/>
              <a:t>EXTRACT-MIN </a:t>
            </a:r>
            <a:r>
              <a:rPr lang="en-US" dirty="0" smtClean="0"/>
              <a:t>calls = O(V </a:t>
            </a:r>
            <a:r>
              <a:rPr lang="en-US" dirty="0" err="1"/>
              <a:t>lg</a:t>
            </a:r>
            <a:r>
              <a:rPr lang="en-US" dirty="0"/>
              <a:t> </a:t>
            </a:r>
            <a:r>
              <a:rPr lang="en-US" dirty="0" smtClean="0"/>
              <a:t>V) ≥ </a:t>
            </a:r>
            <a:br>
              <a:rPr lang="en-US" dirty="0" smtClean="0"/>
            </a:br>
            <a:r>
              <a:rPr lang="en-US" dirty="0" smtClean="0"/>
              <a:t>			|E| </a:t>
            </a:r>
            <a:r>
              <a:rPr lang="en-US" dirty="0"/>
              <a:t>DECREASE-KEY </a:t>
            </a:r>
            <a:r>
              <a:rPr lang="en-US" dirty="0" smtClean="0"/>
              <a:t>calls = O(E </a:t>
            </a:r>
            <a:r>
              <a:rPr lang="en-US" dirty="0" err="1"/>
              <a:t>lg</a:t>
            </a:r>
            <a:r>
              <a:rPr lang="en-US" dirty="0"/>
              <a:t> </a:t>
            </a:r>
            <a:r>
              <a:rPr lang="en-US" dirty="0" smtClean="0"/>
              <a:t>V)</a:t>
            </a:r>
            <a:endParaRPr lang="en-US" dirty="0"/>
          </a:p>
          <a:p>
            <a:r>
              <a:rPr lang="en-US" dirty="0"/>
              <a:t>Total: </a:t>
            </a:r>
            <a:r>
              <a:rPr lang="en-US" dirty="0" smtClean="0"/>
              <a:t>O(E </a:t>
            </a:r>
            <a:r>
              <a:rPr lang="en-US" dirty="0" err="1"/>
              <a:t>lg</a:t>
            </a:r>
            <a:r>
              <a:rPr lang="en-US" dirty="0"/>
              <a:t> </a:t>
            </a:r>
            <a:r>
              <a:rPr lang="en-US" dirty="0" smtClean="0"/>
              <a:t>V)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876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7924800" cy="36576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Run Prim's algorithm on this graph.</a:t>
            </a:r>
          </a:p>
          <a:p>
            <a:r>
              <a:rPr lang="en-US" dirty="0"/>
              <a:t>Suppose that we represent the graph G </a:t>
            </a:r>
            <a:r>
              <a:rPr lang="en-US" dirty="0" smtClean="0"/>
              <a:t>= (V,E) </a:t>
            </a:r>
            <a:r>
              <a:rPr lang="en-US" dirty="0"/>
              <a:t>as an adjacency matrix. Give </a:t>
            </a:r>
            <a:r>
              <a:rPr lang="en-US" dirty="0" smtClean="0"/>
              <a:t>a simple </a:t>
            </a:r>
            <a:r>
              <a:rPr lang="en-US" dirty="0"/>
              <a:t>implementation of Prim’s </a:t>
            </a:r>
            <a:r>
              <a:rPr lang="en-US" dirty="0" smtClean="0"/>
              <a:t>algorithm </a:t>
            </a:r>
            <a:r>
              <a:rPr lang="en-US" dirty="0"/>
              <a:t>for this case that runs in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O(V</a:t>
            </a:r>
            <a:r>
              <a:rPr lang="en-US" baseline="30000" dirty="0" smtClean="0"/>
              <a:t>2</a:t>
            </a:r>
            <a:r>
              <a:rPr lang="en-US" dirty="0" smtClean="0"/>
              <a:t>) </a:t>
            </a:r>
            <a:r>
              <a:rPr lang="en-US" dirty="0"/>
              <a:t>time</a:t>
            </a:r>
            <a:r>
              <a:rPr lang="en-US" dirty="0" smtClean="0"/>
              <a:t>.</a:t>
            </a:r>
          </a:p>
          <a:p>
            <a:r>
              <a:rPr lang="en-US" dirty="0"/>
              <a:t>Let G be a weighted graph with edge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weights </a:t>
            </a:r>
            <a:r>
              <a:rPr lang="en-US" dirty="0"/>
              <a:t>greater than one and G</a:t>
            </a:r>
            <a:r>
              <a:rPr lang="en-US" dirty="0" smtClean="0"/>
              <a:t>' be </a:t>
            </a:r>
            <a:r>
              <a:rPr lang="en-US" dirty="0"/>
              <a:t>the </a:t>
            </a:r>
            <a:r>
              <a:rPr lang="en-US" dirty="0" smtClean="0"/>
              <a:t>graph</a:t>
            </a:r>
            <a:br>
              <a:rPr lang="en-US" dirty="0" smtClean="0"/>
            </a:br>
            <a:r>
              <a:rPr lang="en-US" dirty="0" smtClean="0"/>
              <a:t>constructed </a:t>
            </a:r>
            <a:r>
              <a:rPr lang="en-US" dirty="0"/>
              <a:t>by squaring the weights of </a:t>
            </a:r>
            <a:r>
              <a:rPr lang="en-US" dirty="0" smtClean="0"/>
              <a:t>edges</a:t>
            </a:r>
            <a:br>
              <a:rPr lang="en-US" dirty="0" smtClean="0"/>
            </a:br>
            <a:r>
              <a:rPr lang="en-US" dirty="0" smtClean="0"/>
              <a:t>in </a:t>
            </a:r>
            <a:r>
              <a:rPr lang="en-US" dirty="0"/>
              <a:t>G</a:t>
            </a:r>
            <a:r>
              <a:rPr lang="en-US" dirty="0" smtClean="0"/>
              <a:t>.  How is </a:t>
            </a:r>
            <a:r>
              <a:rPr lang="en-US" dirty="0" smtClean="0"/>
              <a:t>MST of G </a:t>
            </a:r>
            <a:r>
              <a:rPr lang="en-US" dirty="0" smtClean="0"/>
              <a:t>different from </a:t>
            </a:r>
            <a:r>
              <a:rPr lang="en-US" dirty="0" smtClean="0"/>
              <a:t>MST of G</a:t>
            </a:r>
            <a:r>
              <a:rPr lang="en-US" dirty="0" smtClean="0"/>
              <a:t>'?</a:t>
            </a:r>
          </a:p>
          <a:p>
            <a:r>
              <a:rPr lang="en-US" dirty="0" smtClean="0"/>
              <a:t>How about if G' is G with 5 added to </a:t>
            </a:r>
            <a:br>
              <a:rPr lang="en-US" dirty="0" smtClean="0"/>
            </a:br>
            <a:r>
              <a:rPr lang="en-US" dirty="0" smtClean="0"/>
              <a:t>each edge?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2321304"/>
            <a:ext cx="2057400" cy="2438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85298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T/F </a:t>
            </a:r>
            <a:r>
              <a:rPr lang="en-US" dirty="0"/>
              <a:t>The minimum weight edge on any </a:t>
            </a:r>
            <a:r>
              <a:rPr lang="en-US" dirty="0" smtClean="0"/>
              <a:t>cut </a:t>
            </a:r>
            <a:r>
              <a:rPr lang="en-US" dirty="0"/>
              <a:t>is always part </a:t>
            </a:r>
            <a:r>
              <a:rPr lang="en-US" dirty="0" smtClean="0"/>
              <a:t>of the </a:t>
            </a:r>
            <a:r>
              <a:rPr lang="en-US" dirty="0"/>
              <a:t>MST</a:t>
            </a:r>
            <a:r>
              <a:rPr lang="en-US" dirty="0" smtClean="0"/>
              <a:t>.</a:t>
            </a:r>
          </a:p>
          <a:p>
            <a:r>
              <a:rPr lang="en-US" dirty="0"/>
              <a:t>Let G be </a:t>
            </a:r>
            <a:r>
              <a:rPr lang="en-US" dirty="0" smtClean="0"/>
              <a:t>a connected </a:t>
            </a:r>
            <a:r>
              <a:rPr lang="en-US" dirty="0"/>
              <a:t>undirected graph of 100 vertices and 300 edges. The weight of a minimum spanning tree of G is 500. When the weight of each edge of G is increased by five, </a:t>
            </a:r>
            <a:r>
              <a:rPr lang="en-US" dirty="0" smtClean="0"/>
              <a:t>what is the </a:t>
            </a:r>
            <a:r>
              <a:rPr lang="en-US" dirty="0"/>
              <a:t>weight of a minimum spanning </a:t>
            </a:r>
            <a:r>
              <a:rPr lang="en-US" dirty="0" smtClean="0"/>
              <a:t>tree?</a:t>
            </a:r>
          </a:p>
          <a:p>
            <a:r>
              <a:rPr lang="en-US" dirty="0"/>
              <a:t>Suppose we have an undirected graph with weights that can be either positive or negative. </a:t>
            </a:r>
            <a:r>
              <a:rPr lang="en-US" dirty="0" smtClean="0"/>
              <a:t>Do Prim’s </a:t>
            </a:r>
            <a:r>
              <a:rPr lang="en-US" dirty="0"/>
              <a:t>and </a:t>
            </a:r>
            <a:r>
              <a:rPr lang="en-US" dirty="0" err="1"/>
              <a:t>Kruskal’s</a:t>
            </a:r>
            <a:r>
              <a:rPr lang="en-US" dirty="0"/>
              <a:t> </a:t>
            </a:r>
            <a:r>
              <a:rPr lang="en-US" dirty="0" err="1"/>
              <a:t>algorithim</a:t>
            </a:r>
            <a:r>
              <a:rPr lang="en-US" dirty="0"/>
              <a:t> produce a MST for such a graph?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998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Prim and/or </a:t>
            </a:r>
            <a:r>
              <a:rPr lang="en-US" dirty="0" err="1" smtClean="0"/>
              <a:t>Kruskal</a:t>
            </a:r>
            <a:r>
              <a:rPr lang="en-US" dirty="0" smtClean="0"/>
              <a:t> be used to find a maximum spanning tree?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91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least amount of wire to connect a set of pins on a circuit board</a:t>
            </a:r>
          </a:p>
          <a:p>
            <a:r>
              <a:rPr lang="en-US" dirty="0" smtClean="0"/>
              <a:t>Use the least amount of road to connect every house in a town</a:t>
            </a:r>
          </a:p>
          <a:p>
            <a:r>
              <a:rPr lang="en-US" dirty="0" smtClean="0"/>
              <a:t>Lease the fewest phone lines to connect different offices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542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MST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|V| - 1 edges  (it's a tree)</a:t>
            </a:r>
          </a:p>
          <a:p>
            <a:r>
              <a:rPr lang="en-US" dirty="0" smtClean="0"/>
              <a:t>It has no cycles</a:t>
            </a:r>
          </a:p>
          <a:p>
            <a:pPr lvl="1"/>
            <a:r>
              <a:rPr lang="en-US" dirty="0" smtClean="0"/>
              <a:t>If an edge causes a cycle, lower the cost by removing it</a:t>
            </a:r>
          </a:p>
          <a:p>
            <a:r>
              <a:rPr lang="en-US" dirty="0" smtClean="0"/>
              <a:t>It might not be unique</a:t>
            </a:r>
          </a:p>
          <a:p>
            <a:pPr lvl="1"/>
            <a:r>
              <a:rPr lang="en-US" dirty="0" smtClean="0"/>
              <a:t>remove (</a:t>
            </a:r>
            <a:r>
              <a:rPr lang="en-US" dirty="0" err="1" smtClean="0"/>
              <a:t>b,c</a:t>
            </a:r>
            <a:r>
              <a:rPr lang="en-US" dirty="0" smtClean="0"/>
              <a:t>) and replace with (</a:t>
            </a:r>
            <a:r>
              <a:rPr lang="en-US" dirty="0" err="1" smtClean="0"/>
              <a:t>a,h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23" t="35183" r="31373" b="36267"/>
          <a:stretch/>
        </p:blipFill>
        <p:spPr bwMode="auto">
          <a:xfrm>
            <a:off x="4267200" y="3257550"/>
            <a:ext cx="3860588" cy="172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4206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Growing a MST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Greedy method</a:t>
            </a:r>
          </a:p>
          <a:p>
            <a:r>
              <a:rPr lang="en-US" dirty="0" smtClean="0"/>
              <a:t>Maintain a set of edges A, such that</a:t>
            </a:r>
          </a:p>
          <a:p>
            <a:pPr lvl="1"/>
            <a:r>
              <a:rPr lang="en-US" dirty="0"/>
              <a:t>Prior to each iteration, A is a subset of some minimum spanning tree</a:t>
            </a:r>
            <a:r>
              <a:rPr lang="en-US" dirty="0" smtClean="0"/>
              <a:t>.</a:t>
            </a:r>
          </a:p>
          <a:p>
            <a:r>
              <a:rPr lang="en-US" dirty="0"/>
              <a:t>At each step, </a:t>
            </a:r>
            <a:r>
              <a:rPr lang="en-US" dirty="0" smtClean="0"/>
              <a:t>determine </a:t>
            </a:r>
            <a:r>
              <a:rPr lang="en-US" dirty="0"/>
              <a:t>an edge </a:t>
            </a:r>
            <a:r>
              <a:rPr lang="en-US" dirty="0" smtClean="0"/>
              <a:t>(</a:t>
            </a:r>
            <a:r>
              <a:rPr lang="en-US" dirty="0" err="1" smtClean="0"/>
              <a:t>u,v</a:t>
            </a:r>
            <a:r>
              <a:rPr lang="en-US" dirty="0" smtClean="0"/>
              <a:t>) </a:t>
            </a:r>
            <a:r>
              <a:rPr lang="en-US" dirty="0"/>
              <a:t>that </a:t>
            </a:r>
            <a:r>
              <a:rPr lang="en-US" dirty="0" smtClean="0"/>
              <a:t>can be added </a:t>
            </a:r>
            <a:r>
              <a:rPr lang="en-US" dirty="0"/>
              <a:t>to A without </a:t>
            </a:r>
            <a:r>
              <a:rPr lang="en-US" dirty="0" smtClean="0"/>
              <a:t>violating this invariant</a:t>
            </a:r>
          </a:p>
          <a:p>
            <a:pPr lvl="1"/>
            <a:r>
              <a:rPr lang="en-US" dirty="0" smtClean="0"/>
              <a:t>A </a:t>
            </a:r>
            <a:r>
              <a:rPr lang="en-US" dirty="0" smtClean="0">
                <a:latin typeface="Cambria Math"/>
                <a:ea typeface="Cambria Math"/>
              </a:rPr>
              <a:t>∪ {(</a:t>
            </a:r>
            <a:r>
              <a:rPr lang="en-US" dirty="0" err="1" smtClean="0"/>
              <a:t>u,v</a:t>
            </a:r>
            <a:r>
              <a:rPr lang="en-US" dirty="0" smtClean="0"/>
              <a:t>)} </a:t>
            </a:r>
            <a:r>
              <a:rPr lang="en-US" dirty="0"/>
              <a:t>is also a subset of a minimum </a:t>
            </a:r>
            <a:r>
              <a:rPr lang="en-US" dirty="0" smtClean="0"/>
              <a:t>spanning tree.</a:t>
            </a:r>
          </a:p>
          <a:p>
            <a:pPr lvl="1"/>
            <a:r>
              <a:rPr lang="en-US" dirty="0" smtClean="0"/>
              <a:t>Such </a:t>
            </a:r>
            <a:r>
              <a:rPr lang="en-US" dirty="0" smtClean="0"/>
              <a:t>an </a:t>
            </a:r>
            <a:r>
              <a:rPr lang="en-US" dirty="0" smtClean="0"/>
              <a:t>edge is called a </a:t>
            </a:r>
            <a:r>
              <a:rPr lang="en-US" b="1" dirty="0" smtClean="0"/>
              <a:t>safe</a:t>
            </a:r>
            <a:r>
              <a:rPr lang="en-US" dirty="0" smtClean="0"/>
              <a:t> edge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165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Generic MST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58" t="24025" r="47685" b="55769"/>
          <a:stretch/>
        </p:blipFill>
        <p:spPr bwMode="auto">
          <a:xfrm>
            <a:off x="533400" y="1200150"/>
            <a:ext cx="5180084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3061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8" t="24528" r="24080" b="28425"/>
          <a:stretch/>
        </p:blipFill>
        <p:spPr bwMode="auto">
          <a:xfrm>
            <a:off x="2567066" y="1352550"/>
            <a:ext cx="6423852" cy="3596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8600" y="1178602"/>
            <a:ext cx="6934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i="1" dirty="0"/>
              <a:t>cut </a:t>
            </a:r>
            <a:r>
              <a:rPr lang="en-US" dirty="0" smtClean="0"/>
              <a:t>(S, V-S) </a:t>
            </a:r>
            <a:r>
              <a:rPr lang="en-US" dirty="0"/>
              <a:t>of an undirected graph G </a:t>
            </a:r>
            <a:r>
              <a:rPr lang="en-US" dirty="0" smtClean="0"/>
              <a:t>= (V,E) </a:t>
            </a:r>
            <a:r>
              <a:rPr lang="en-US" dirty="0"/>
              <a:t>is a partition of </a:t>
            </a:r>
            <a:r>
              <a:rPr lang="en-US" dirty="0" smtClean="0"/>
              <a:t>V.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 </a:t>
            </a:r>
            <a:r>
              <a:rPr lang="en-US" dirty="0"/>
              <a:t>cut </a:t>
            </a:r>
            <a:r>
              <a:rPr lang="en-US" b="1" i="1" dirty="0"/>
              <a:t>respects </a:t>
            </a:r>
            <a:r>
              <a:rPr lang="en-US" dirty="0"/>
              <a:t>a set A of edges if no edge in A crosses </a:t>
            </a:r>
            <a:r>
              <a:rPr lang="en-US" dirty="0" smtClean="0"/>
              <a:t>the cut.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An </a:t>
            </a:r>
            <a:r>
              <a:rPr lang="en-US" dirty="0"/>
              <a:t>edge is a </a:t>
            </a:r>
            <a:r>
              <a:rPr lang="en-US" b="1" i="1" dirty="0"/>
              <a:t>light edge </a:t>
            </a:r>
            <a:r>
              <a:rPr lang="en-US" dirty="0"/>
              <a:t>crossing a cut if its weight is the minimum of any </a:t>
            </a:r>
            <a:r>
              <a:rPr lang="en-US" dirty="0" smtClean="0"/>
              <a:t>edge crossing </a:t>
            </a:r>
            <a:r>
              <a:rPr lang="en-US" dirty="0"/>
              <a:t>the </a:t>
            </a:r>
            <a:r>
              <a:rPr lang="en-US" dirty="0" smtClean="0"/>
              <a:t>cut.  There can be more than 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836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rule for recognizing safe edges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A be a subset of E that is included in some minimum</a:t>
            </a:r>
          </a:p>
          <a:p>
            <a:r>
              <a:rPr lang="en-US" dirty="0"/>
              <a:t>spanning tree for </a:t>
            </a:r>
            <a:r>
              <a:rPr lang="en-US" dirty="0" smtClean="0"/>
              <a:t>G</a:t>
            </a:r>
          </a:p>
          <a:p>
            <a:r>
              <a:rPr lang="en-US" dirty="0" smtClean="0"/>
              <a:t>Let (S, V-S) </a:t>
            </a:r>
            <a:r>
              <a:rPr lang="en-US" dirty="0"/>
              <a:t>be any cut of G that respects </a:t>
            </a:r>
            <a:r>
              <a:rPr lang="en-US" dirty="0" smtClean="0"/>
              <a:t>A</a:t>
            </a:r>
          </a:p>
          <a:p>
            <a:r>
              <a:rPr lang="en-US" dirty="0" smtClean="0"/>
              <a:t>Let (u, v) be </a:t>
            </a:r>
            <a:r>
              <a:rPr lang="en-US" dirty="0"/>
              <a:t>a light edge crossing </a:t>
            </a:r>
            <a:r>
              <a:rPr lang="en-US" dirty="0" smtClean="0"/>
              <a:t>(S, V-S). </a:t>
            </a:r>
          </a:p>
          <a:p>
            <a:r>
              <a:rPr lang="en-US" dirty="0" smtClean="0"/>
              <a:t>Then</a:t>
            </a:r>
            <a:r>
              <a:rPr lang="en-US" dirty="0"/>
              <a:t>, edge </a:t>
            </a:r>
            <a:r>
              <a:rPr lang="en-US" dirty="0" smtClean="0"/>
              <a:t>(</a:t>
            </a:r>
            <a:r>
              <a:rPr lang="en-US" dirty="0" err="1" smtClean="0"/>
              <a:t>u,v</a:t>
            </a:r>
            <a:r>
              <a:rPr lang="en-US" dirty="0" smtClean="0"/>
              <a:t>) </a:t>
            </a:r>
            <a:r>
              <a:rPr lang="en-US" dirty="0"/>
              <a:t>is </a:t>
            </a:r>
            <a:r>
              <a:rPr lang="en-US" b="1" dirty="0"/>
              <a:t>safe</a:t>
            </a:r>
            <a:r>
              <a:rPr lang="en-US" dirty="0"/>
              <a:t> for A.</a:t>
            </a:r>
          </a:p>
        </p:txBody>
      </p:sp>
    </p:spTree>
    <p:extLst>
      <p:ext uri="{BB962C8B-B14F-4D97-AF65-F5344CB8AC3E}">
        <p14:creationId xmlns:p14="http://schemas.microsoft.com/office/powerpoint/2010/main" val="3977350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Must the minimum weight edge in a graph be part of a minimum spanning tree?</a:t>
            </a:r>
            <a:endParaRPr lang="en-US" dirty="0"/>
          </a:p>
          <a:p>
            <a:r>
              <a:rPr lang="en-US" dirty="0" smtClean="0"/>
              <a:t>Show </a:t>
            </a:r>
            <a:r>
              <a:rPr lang="en-US" dirty="0"/>
              <a:t>that a graph has a unique minimum spanning tree if, for every cut of the graph, there is a unique light edge crossing the </a:t>
            </a:r>
            <a:r>
              <a:rPr lang="en-US" dirty="0" smtClean="0"/>
              <a:t>cut (if each edge-weight is unique). </a:t>
            </a:r>
            <a:r>
              <a:rPr lang="en-US" dirty="0"/>
              <a:t>Show that the converse is not true by giving a counterexample.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10200" y="4248150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continued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341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231</TotalTime>
  <Words>814</Words>
  <Application>Microsoft Office PowerPoint</Application>
  <PresentationFormat>On-screen Show (16:9)</PresentationFormat>
  <Paragraphs>103</Paragraphs>
  <Slides>24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Clarity</vt:lpstr>
      <vt:lpstr>minimum spanning trees</vt:lpstr>
      <vt:lpstr>Minimum Spanning Tree</vt:lpstr>
      <vt:lpstr>Examples</vt:lpstr>
      <vt:lpstr>Properties of MST</vt:lpstr>
      <vt:lpstr>Growing a MST</vt:lpstr>
      <vt:lpstr>Generic MST</vt:lpstr>
      <vt:lpstr>Definitions</vt:lpstr>
      <vt:lpstr>A rule for recognizing safe edges</vt:lpstr>
      <vt:lpstr>Interview Questions</vt:lpstr>
      <vt:lpstr>Interview Questions</vt:lpstr>
      <vt:lpstr>Kruskal's Algorithm</vt:lpstr>
      <vt:lpstr>Kruskal's Algorithm</vt:lpstr>
      <vt:lpstr>Kruskal</vt:lpstr>
      <vt:lpstr>PowerPoint Presentation</vt:lpstr>
      <vt:lpstr>Kruskal Complexity</vt:lpstr>
      <vt:lpstr>Interview Questions</vt:lpstr>
      <vt:lpstr>Prim's Algorithm</vt:lpstr>
      <vt:lpstr>Prim's Algorithm</vt:lpstr>
      <vt:lpstr>Prim's Algorithm</vt:lpstr>
      <vt:lpstr>Prim's Algorithm</vt:lpstr>
      <vt:lpstr>Prim Efficiency</vt:lpstr>
      <vt:lpstr>Interview Questions</vt:lpstr>
      <vt:lpstr>Interview Questions</vt:lpstr>
      <vt:lpstr>Interview 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minimum spanning tree</dc:title>
  <dc:creator>John</dc:creator>
  <cp:lastModifiedBy>John</cp:lastModifiedBy>
  <cp:revision>35</cp:revision>
  <cp:lastPrinted>2016-02-18T17:39:50Z</cp:lastPrinted>
  <dcterms:created xsi:type="dcterms:W3CDTF">2016-01-05T16:48:59Z</dcterms:created>
  <dcterms:modified xsi:type="dcterms:W3CDTF">2016-02-18T17:48:02Z</dcterms:modified>
</cp:coreProperties>
</file>

<file path=docProps/thumbnail.jpeg>
</file>